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 autoAdjust="0"/>
    <p:restoredTop sz="78521" autoAdjust="0"/>
  </p:normalViewPr>
  <p:slideViewPr>
    <p:cSldViewPr>
      <p:cViewPr varScale="1">
        <p:scale>
          <a:sx n="84" d="100"/>
          <a:sy n="84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1749" cy="50069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479" y="2"/>
            <a:ext cx="2981749" cy="50069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29EAF63-EAEB-48F9-A867-99E0C2C24D94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00558"/>
            <a:ext cx="2981749" cy="50069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479" y="9500558"/>
            <a:ext cx="2981749" cy="50069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4F1B6D7B-610E-4AA5-8420-ADAB56309E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82119" cy="500141"/>
          </a:xfrm>
          <a:prstGeom prst="rect">
            <a:avLst/>
          </a:prstGeom>
        </p:spPr>
        <p:txBody>
          <a:bodyPr vert="horz" lIns="96470" tIns="48235" rIns="96470" bIns="48235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5" y="1"/>
            <a:ext cx="2982119" cy="500141"/>
          </a:xfrm>
          <a:prstGeom prst="rect">
            <a:avLst/>
          </a:prstGeom>
        </p:spPr>
        <p:txBody>
          <a:bodyPr vert="horz" lIns="96470" tIns="48235" rIns="96470" bIns="48235" rtlCol="0"/>
          <a:lstStyle>
            <a:lvl1pPr algn="r">
              <a:defRPr sz="1300"/>
            </a:lvl1pPr>
          </a:lstStyle>
          <a:p>
            <a:fld id="{87558418-B2C6-4B57-A266-8F0270AC45F0}" type="datetimeFigureOut">
              <a:rPr lang="fr-FR" smtClean="0"/>
              <a:pPr/>
              <a:t>29/08/2020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49300"/>
            <a:ext cx="5002213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0" tIns="48235" rIns="96470" bIns="4823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0" tIns="48235" rIns="96470" bIns="4823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500962"/>
            <a:ext cx="2982119" cy="500141"/>
          </a:xfrm>
          <a:prstGeom prst="rect">
            <a:avLst/>
          </a:prstGeom>
        </p:spPr>
        <p:txBody>
          <a:bodyPr vert="horz" lIns="96470" tIns="48235" rIns="96470" bIns="48235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5" y="9500962"/>
            <a:ext cx="2982119" cy="500141"/>
          </a:xfrm>
          <a:prstGeom prst="rect">
            <a:avLst/>
          </a:prstGeom>
        </p:spPr>
        <p:txBody>
          <a:bodyPr vert="horz" lIns="96470" tIns="48235" rIns="96470" bIns="48235" rtlCol="0" anchor="b"/>
          <a:lstStyle>
            <a:lvl1pPr algn="r">
              <a:defRPr sz="1300"/>
            </a:lvl1pPr>
          </a:lstStyle>
          <a:p>
            <a:fld id="{1D1726B8-C3D9-4104-8AD1-BA35269B8E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726B8-C3D9-4104-8AD1-BA35269B8EC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80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726B8-C3D9-4104-8AD1-BA35269B8EC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5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9F6D207-2381-4436-BFD8-6E7C446EECA8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2BBAD0C-2325-481A-8974-BA1EC2F53A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D2F2A59-484B-44E7-9E8F-61B3315E03F2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D152EC-8DBE-4ECF-859A-5B3E17E4C8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304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58" y="0"/>
            <a:ext cx="867694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ADD8DF22-9771-4DA2-B8AC-17ACFCA1E462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DB03568-DBCB-42F1-9039-37C10FB957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67321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A5DEBACD-16DD-410C-BEFB-22C10B25BE90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EDAC88-AA20-46E1-930F-E9E612161D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4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C9B2A7C-A328-4A6C-AC80-75F27EFF7A46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66F9E9F-267C-4090-85A2-57AE7E4AEC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3954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AEEC7421-8920-49CA-9310-3CFA5D9F9AF0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B9456F6-27FC-4698-9224-1AC03354A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E7F3002-2133-4AD2-AC57-33D0DE6FA92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FCFD8A-655D-4904-9BDC-0C9E089987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3609" y="1155701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08163"/>
            <a:ext cx="4040188" cy="44291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5701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08162"/>
            <a:ext cx="4041775" cy="44291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5EB29B4-3F2E-43D4-86FD-9DA74F5485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4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3608" y="1155701"/>
            <a:ext cx="8229599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08163"/>
            <a:ext cx="8229600" cy="44291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5EB29B4-3F2E-43D4-86FD-9DA74F5485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4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21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35E0CA73-6B98-4541-B496-3B26DA81525E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A989E7-415C-4E8D-B21D-8180718661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6699D1A-501D-46C1-90E9-581212CE6DFB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B81ABC-29E0-4331-8297-45C26B3E35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FA98291-0003-4248-A1D6-9DFCDCD71E7D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47CE0A-641F-4D90-B41A-775F33A3F3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8AA1878-D553-4684-8D1D-802F0230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36DF-0482-40A7-A5F4-CB4AE17C3701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STD2A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CE58-F65F-4F2C-82EE-FAB1AA43B94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for-business-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57D6C-A1DF-4586-82EF-5AEB81620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OLN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7EF71B-9025-49E8-BF69-E26FB98F8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108872-875F-4FD2-AA52-8048B054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500-DA5F-4DC0-847E-DD1EE046DAE0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41B9E3-FD83-406B-B551-C517C615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9BEC505-BA90-43E3-9B02-84E69617E1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31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BE0BF-425F-479B-BDB9-6156DC29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0A6AE0-11CF-4C37-AABC-5B22190A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/>
              <a:t>Déﬁnit</a:t>
            </a:r>
            <a:r>
              <a:rPr lang="fr-FR" dirty="0"/>
              <a:t> le nombre de pixels par unité de longueur (centimètre ou pouce).</a:t>
            </a:r>
          </a:p>
          <a:p>
            <a:endParaRPr lang="fr-FR" dirty="0"/>
          </a:p>
          <a:p>
            <a:r>
              <a:rPr lang="fr-FR" dirty="0"/>
              <a:t> La résolution d’une image numérique s’exprime :</a:t>
            </a:r>
          </a:p>
          <a:p>
            <a:pPr lvl="1"/>
            <a:r>
              <a:rPr lang="fr-FR" dirty="0"/>
              <a:t>En PPI (Pixel Per </a:t>
            </a:r>
            <a:r>
              <a:rPr lang="fr-FR" dirty="0" err="1"/>
              <a:t>Inch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En PPP (Pixels Par Pouce).</a:t>
            </a:r>
          </a:p>
          <a:p>
            <a:endParaRPr lang="fr-FR" dirty="0"/>
          </a:p>
          <a:p>
            <a:r>
              <a:rPr lang="fr-FR" dirty="0"/>
              <a:t>La résolution d’impression d’une imprimante se détermine :</a:t>
            </a:r>
          </a:p>
          <a:p>
            <a:pPr lvl="1"/>
            <a:r>
              <a:rPr lang="fr-FR" dirty="0"/>
              <a:t>en DPI (Dot Per </a:t>
            </a:r>
            <a:r>
              <a:rPr lang="fr-FR" dirty="0" err="1"/>
              <a:t>Inch</a:t>
            </a:r>
            <a:r>
              <a:rPr lang="fr-FR" dirty="0"/>
              <a:t>) ou PPP (Points Par Pouce). </a:t>
            </a:r>
          </a:p>
          <a:p>
            <a:pPr lvl="1"/>
            <a:r>
              <a:rPr lang="fr-FR" dirty="0"/>
              <a:t>On parle de résolution essentiellement pour de l’impression.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13FEB-F16B-4C46-B95A-2CBBC5B4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2A7C-A328-4A6C-AC80-75F27EFF7A46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4A6671-85A3-47A7-9F81-7BEC1C97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76DCCC-6096-4E46-A068-23DA24E6C1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47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D7013-A6ED-4DD0-83BB-C2F95EFE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modèles colorimétriques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7B15FAD-D0DA-464E-B1BA-A0442FFF7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RVB - rouge, vert, bleu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B7213C7-8A16-43C9-8172-F8C3E645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808163"/>
            <a:ext cx="8226007" cy="4429147"/>
          </a:xfrm>
        </p:spPr>
        <p:txBody>
          <a:bodyPr anchor="ctr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s’agit d’un modèle colorimétrique dit 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additif.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Chaque couleur est obtenue par l’addition des composantes 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rouge, verte et bleue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C’est le modèle utilisé pour tout </a:t>
            </a:r>
            <a:r>
              <a:rPr lang="fr-FR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aﬃchage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généré par de la 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lumière,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notamment sur écran.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 mélange de ces trois couleurs de base crée l'éventail de teintes que l’on peut observer à l'écran.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Lorsque ces trois sources de lumière sont au maximum, on obtient du blanc.</a:t>
            </a:r>
            <a:endParaRPr lang="fr-F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Lorsqu’elles sont éteintes on obtient du noir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0F508-1536-4F6B-9AE7-E2764BBD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2A7C-A328-4A6C-AC80-75F27EFF7A46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4564BE-D4BA-42DB-9386-85BB2DCF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B12C55-8E0E-4826-B4EE-7E44AC90F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11" name="image10.jpeg">
            <a:extLst>
              <a:ext uri="{FF2B5EF4-FFF2-40B4-BE49-F238E27FC236}">
                <a16:creationId xmlns:a16="http://schemas.microsoft.com/office/drawing/2014/main" id="{CB21E85E-1558-4379-B2A5-07DBD0B435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20614"/>
            <a:ext cx="1914525" cy="15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D7013-A6ED-4DD0-83BB-C2F95EFE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modèles colorimétriques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7B15FAD-D0DA-464E-B1BA-A0442FFF7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CMJN - cyan, majenta, jaune, noir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B7213C7-8A16-43C9-8172-F8C3E645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808163"/>
            <a:ext cx="8226007" cy="4429147"/>
          </a:xfrm>
        </p:spPr>
        <p:txBody>
          <a:bodyPr anchor="ctr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C’est un modèle colorimétrique dit 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soustractif. </a:t>
            </a:r>
            <a:endParaRPr lang="fr-F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Chaque couleur résulte de l’occultation du blanc par chaque composante (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cyan, magenta, jaune et noir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 modèle est utilisé par 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tous les appareils d’impression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 part du papier (généralement blanc) sur lequel le dispositif d’impression dépose des petits points d’encre.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quadrichromie classique sont utilisées quatre encres : cyan, magenta, jaune et noire (soit, les quatre composantes).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valeurs sont exprimées en pourcentage.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0 % </a:t>
            </a:r>
            <a:r>
              <a:rPr lang="fr-FR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signiﬁe</a:t>
            </a: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que le point est inexistant. 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À 100 % le point occupe le maximum de place qui lui est allouée.</a:t>
            </a:r>
            <a:endParaRPr lang="fr-F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0F508-1536-4F6B-9AE7-E2764BBD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2A7C-A328-4A6C-AC80-75F27EFF7A46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4564BE-D4BA-42DB-9386-85BB2DCF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B12C55-8E0E-4826-B4EE-7E44AC90F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3" name="image11.jpeg">
            <a:extLst>
              <a:ext uri="{FF2B5EF4-FFF2-40B4-BE49-F238E27FC236}">
                <a16:creationId xmlns:a16="http://schemas.microsoft.com/office/drawing/2014/main" id="{C05EC0AD-78B4-4EB9-A0FD-80A6FCFAB6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9493"/>
            <a:ext cx="2134870" cy="14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6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D7013-A6ED-4DD0-83BB-C2F95EFE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modèles colorimétriques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7B15FAD-D0DA-464E-B1BA-A0442FFF7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Quel modéle utiliser ?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B7213C7-8A16-43C9-8172-F8C3E645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808163"/>
            <a:ext cx="8226007" cy="4429147"/>
          </a:xfrm>
        </p:spPr>
        <p:txBody>
          <a:bodyPr anchor="b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Considérons la </a:t>
            </a:r>
            <a:r>
              <a:rPr lang="fr-FR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ﬁnalité</a:t>
            </a: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vos images et documents. S’ils sont destinés au Web ou tout autre </a:t>
            </a:r>
            <a:r>
              <a:rPr lang="fr-FR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aﬃchage</a:t>
            </a: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sur écran, aucun doute, vous travaillez et restez-en RVB jusqu’au bout. Si vous envisagez l’impression alors il faudra passer en CMJN à un moment donné.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fr-F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GIMP n’est pas un logiciel de mise en page, il n’a pas besoin de gérer le CMJN. </a:t>
            </a:r>
            <a:r>
              <a:rPr lang="fr-FR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Scribus</a:t>
            </a:r>
            <a:r>
              <a:rPr lang="fr-F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est le dernier maillon de la chaîne graphique avant impression, c’est à lui que revient le travail de préparation de l’impression.</a:t>
            </a:r>
            <a:endParaRPr lang="fr-F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0F508-1536-4F6B-9AE7-E2764BBD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2A7C-A328-4A6C-AC80-75F27EFF7A46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4564BE-D4BA-42DB-9386-85BB2DCF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B12C55-8E0E-4826-B4EE-7E44AC90F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604509F-03A9-4863-BCF5-DD19F6E56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980728"/>
            <a:ext cx="2376264" cy="23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D99816B-F931-4E89-B8EA-9AF3D0AA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formats d’images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A921FBE-8739-4BB3-9C90-CA1C2DFD0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JPEG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CEE134D-4F05-4D25-9189-52FA0EF1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1808163"/>
            <a:ext cx="4101852" cy="442914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À utiliser avec parcimonie.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JPEG est avant tout une norme de compression. </a:t>
            </a:r>
            <a:r>
              <a:rPr lang="fr-F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données sont compressées et altérées</a:t>
            </a: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Choix de la qualité de compression, mais même une qualité de 100 % altère toujours le contenu.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altération imperceptible à l'œil nu, Si la qualité &gt; 85 %. 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Pour peu de couleurs reparties en surfaces unies (un logo par exemple), le JPEG est à proscrire !</a:t>
            </a:r>
            <a:endParaRPr lang="fr-FR" sz="180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6BEC72C-0AB4-453A-9F40-FE5C09DF7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PNG</a:t>
            </a:r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A2888830-4D42-4D74-87C1-D51AC66864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Pour les images simples.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norme PNG a été conçue pour remplacer le format Gif, limité et soumis à brevets.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données sont compressées mais inaltérées. Le format PNG est </a:t>
            </a:r>
            <a:r>
              <a:rPr lang="fr-FR" sz="21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eﬃcace</a:t>
            </a:r>
            <a:r>
              <a:rPr lang="fr-FR" sz="2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pour les images composées de peu de couleurs telles que dessin, logo, pictogramme, schéma, texte. </a:t>
            </a:r>
            <a:endParaRPr lang="fr-FR" sz="2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utilise une palette des couleurs réellement utilisées dans l’image. </a:t>
            </a:r>
          </a:p>
          <a:p>
            <a:r>
              <a:rPr lang="fr-FR" sz="21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</a:t>
            </a:r>
            <a:r>
              <a:rPr lang="fr-FR" sz="2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gère également un canal alpha et </a:t>
            </a:r>
            <a:r>
              <a:rPr lang="fr-FR" sz="2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oﬀre</a:t>
            </a:r>
            <a:r>
              <a:rPr lang="fr-FR" sz="2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ainsi 256 niveaux de</a:t>
            </a:r>
            <a:r>
              <a:rPr lang="fr-FR" sz="21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transparence</a:t>
            </a: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0D4C49-605C-42CD-B5D2-D576D42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59ACF-839A-44B4-860B-63280B24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0A09026-660F-4178-B65B-63ABA6287C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75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D99816B-F931-4E89-B8EA-9AF3D0AA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formats d’images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A921FBE-8739-4BB3-9C90-CA1C2DFD0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GIF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CEE134D-4F05-4D25-9189-52FA0EF1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1808163"/>
            <a:ext cx="4101852" cy="442914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Désuet,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tout comme le PNG utilise une palette de couleurs mais bloquée à 256 couleurs alors que le PNG peut aller au-delà.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transparence, elle, est limité à deux niveaux. </a:t>
            </a:r>
            <a:endParaRPr lang="fr-FR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Vraisemblablement le Gif ne présente aujourd’hui plus aucun intérêt.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6BEC72C-0AB4-453A-9F40-FE5C09DF7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XCF</a:t>
            </a:r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A2888830-4D42-4D74-87C1-D51AC66864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 format de travail de GIMP.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permet de gérer toutes les </a:t>
            </a:r>
            <a:r>
              <a:rPr lang="fr-FR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spéciﬁcités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ce dernier : calques, chemins, la sélection active et cela sans dégradation. </a:t>
            </a:r>
          </a:p>
          <a:p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Cependant, actuellement, seul GIMP (ou presque) utilise ce format.</a:t>
            </a:r>
            <a:endParaRPr lang="fr-FR" sz="32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0D4C49-605C-42CD-B5D2-D576D42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59ACF-839A-44B4-860B-63280B24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0A09026-660F-4178-B65B-63ABA6287C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84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D99816B-F931-4E89-B8EA-9AF3D0AA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formats d’images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A921FBE-8739-4BB3-9C90-CA1C2DFD0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SLA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CEE134D-4F05-4D25-9189-52FA0EF1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1808163"/>
            <a:ext cx="4101852" cy="442914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Format de travail de </a:t>
            </a:r>
            <a:r>
              <a:rPr lang="fr-FR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Scribus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fr-FR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ﬁchier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SLA contient la description de la mise en page, les textes et les objets vectoriels (fabriqués dans </a:t>
            </a:r>
            <a:r>
              <a:rPr lang="fr-FR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Scribus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ou importés en SVG).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ne contient pas les images matricielles intégrées à la composition.</a:t>
            </a:r>
            <a:endParaRPr lang="fr-FR" sz="280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6BEC72C-0AB4-453A-9F40-FE5C09DF7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TIFF</a:t>
            </a:r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A2888830-4D42-4D74-87C1-D51AC66864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Format compressé ou non, courant et lu par beaucoup de logiciels de traitement d’image matricielle.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accepte de nombreux modèles colorimétriques dont le RVB et le CMJN. </a:t>
            </a:r>
          </a:p>
          <a:p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peut également contenir des chemins vectoriels ce qui, en PAO, peut-être utilisé pour réaliser un habillage de forme personnalisée.</a:t>
            </a:r>
            <a:endParaRPr lang="fr-FR" sz="3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0D4C49-605C-42CD-B5D2-D576D42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59ACF-839A-44B4-860B-63280B24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0A09026-660F-4178-B65B-63ABA6287C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23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D99816B-F931-4E89-B8EA-9AF3D0AA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formats d’images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A921FBE-8739-4BB3-9C90-CA1C2DFD0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SVG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CEE134D-4F05-4D25-9189-52FA0EF1BE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Standard vectoriel et format de travail d’</a:t>
            </a:r>
            <a:r>
              <a:rPr lang="fr-FR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Inkscape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est le format de travail d’</a:t>
            </a:r>
            <a:r>
              <a:rPr lang="fr-FR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Inkscape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(même si ce dernier y ajoute des caractéristiques non prévues initialement, d’où la distinction entre « SVG </a:t>
            </a:r>
            <a:r>
              <a:rPr lang="fr-FR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Inkscape</a:t>
            </a: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» et « SVG Simple » lors de l’enregistrement d’une image).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est à privilégier pour des logos, pictogrammes, ou plus généralement, tout dessin composé de courbes (également appelées chemins). </a:t>
            </a:r>
          </a:p>
          <a:p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peut être lu directement par les navigateurs Web modernes (attention, tous ne savent pas encore interpréter l’intégralité des fonctions </a:t>
            </a:r>
            <a:r>
              <a:rPr lang="fr-FR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oﬀertes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par SVG).</a:t>
            </a:r>
            <a:endParaRPr lang="fr-FR" sz="32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0D4C49-605C-42CD-B5D2-D576D42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59ACF-839A-44B4-860B-63280B24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0A09026-660F-4178-B65B-63ABA6287C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50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C1BA8-77E9-4E34-8E04-7562D64B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travail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EEA02A-FB8B-450C-9995-44D23AB7F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1. IMAGINER LA MAQUETTE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E32B423-A480-4287-A5A1-8F0BE4D419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Sous le terme de maquette on désigne, à la fois l'ébauche papier de notre document, et le modèle de document numérique qui va servir de trame à notre document </a:t>
            </a:r>
            <a:r>
              <a:rPr lang="fr-FR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ﬁnal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L'</a:t>
            </a:r>
            <a:r>
              <a:rPr lang="fr-FR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ébauche papier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étant réalisée, vous allez réaliser la </a:t>
            </a:r>
            <a:r>
              <a:rPr lang="fr-FR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maquette numérique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53ED93-5EF7-486C-97D8-F74E888E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AA570C-C9EA-4282-8D52-538830BF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15C1DB9-78D3-49A6-9B93-4BB627A8F8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4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C799196-9EB0-4D7C-A57C-C780F039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travail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9D23-19EC-4571-ADAA-691B49EC8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2. RÉALISER DES CROQUIS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30175FC-C90B-478C-9D68-76DD782A23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Faites des croquis de ce que sera votre document. </a:t>
            </a:r>
          </a:p>
          <a:p>
            <a:r>
              <a:rPr lang="fr-FR" dirty="0"/>
              <a:t>Le support papier permet la recherche sans contrainte, les ratures, les commentaires tous azimuts, ce que ne permettent pas aussi facilement l’ordinateur, le clavier et la souris.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0118089-6865-47F2-A958-9CC320FD3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652A27-2860-4829-91FB-C44DF9FB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925E07-AEA2-43CB-B6B2-75AADC61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6E4ACC9-8D70-4832-B981-EF79B548BE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15" name="image13.png">
            <a:extLst>
              <a:ext uri="{FF2B5EF4-FFF2-40B4-BE49-F238E27FC236}">
                <a16:creationId xmlns:a16="http://schemas.microsoft.com/office/drawing/2014/main" id="{74EB5768-2F8D-41E3-8FBA-D1B218F49752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67112"/>
            <a:ext cx="4041775" cy="43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2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4D826-63FD-4D4B-BFFD-5C18CA75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séquences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6AA2C0-88D6-4785-BB2D-EEFC84E7A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526421"/>
              </p:ext>
            </p:extLst>
          </p:nvPr>
        </p:nvGraphicFramePr>
        <p:xfrm>
          <a:off x="323528" y="908720"/>
          <a:ext cx="2376264" cy="525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689195623"/>
                    </a:ext>
                  </a:extLst>
                </a:gridCol>
              </a:tblGrid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– Introduction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1679260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– </a:t>
                      </a:r>
                      <a:r>
                        <a:rPr lang="fr-FR" dirty="0" err="1"/>
                        <a:t>Gimp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005376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– </a:t>
                      </a:r>
                      <a:r>
                        <a:rPr lang="fr-FR" dirty="0" err="1"/>
                        <a:t>Inkscape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930393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– </a:t>
                      </a:r>
                      <a:r>
                        <a:rPr lang="fr-FR" dirty="0" err="1"/>
                        <a:t>Scribus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247084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– </a:t>
                      </a:r>
                      <a:r>
                        <a:rPr lang="fr-FR" dirty="0" err="1"/>
                        <a:t>Processing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065706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– Blender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494407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– Photoshop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178767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 – Illustrator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199503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 – InDesign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136391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–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Dreamweaver</a:t>
                      </a:r>
                      <a:endParaRPr lang="fr-FR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5145275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 – </a:t>
                      </a:r>
                      <a:r>
                        <a:rPr lang="fr-FR" dirty="0" err="1"/>
                        <a:t>Video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369957"/>
                  </a:ext>
                </a:extLst>
              </a:tr>
              <a:tr h="438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11 –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760183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07FCA5-512D-4368-84B4-E746B453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C41D-1FD1-488A-A6F9-16F813FC9F88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F6FBC2-69A1-4FBD-BD40-EAAD50A3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E24376-3C4D-4D43-9A2E-51DE431F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6F5134-DEE2-4FC2-A0C1-ACB7060C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6" y="1082412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F485212-68B2-42DD-96FD-87146E66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40" y="1082412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.">
            <a:extLst>
              <a:ext uri="{FF2B5EF4-FFF2-40B4-BE49-F238E27FC236}">
                <a16:creationId xmlns:a16="http://schemas.microsoft.com/office/drawing/2014/main" id="{E3A3086D-E35A-4AB9-9E54-B76DEDC6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8604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9FA7ED8-7322-480E-87ED-AB737DA23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6" y="2201788"/>
            <a:ext cx="1219200" cy="9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B7186F7-D2E7-4B61-A626-166DCC3D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4472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F9A15C2-389E-49D2-9933-2BC5DA9A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08" y="3350370"/>
            <a:ext cx="69151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E205648-4148-40BB-8839-2C7E8F94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20340"/>
            <a:ext cx="975360" cy="9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2225CA8-6F60-4A3A-A5C2-0A90B495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34" y="4518466"/>
            <a:ext cx="975360" cy="9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77E24E86-B797-4347-8AF4-848317F6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00" y="4518467"/>
            <a:ext cx="975360" cy="9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7D711011-DCB0-4DD5-8B94-AD7581E5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6" y="4518467"/>
            <a:ext cx="975360" cy="9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BB6076EA-93C0-4A13-8584-C2ADF424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68" y="4518465"/>
            <a:ext cx="975360" cy="9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122138D5-5C33-4560-8641-6790C069C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40" y="2208604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3827A8-D70E-4EE9-B03F-B9047535B4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469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C1BA8-77E9-4E34-8E04-7562D64B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travail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EEA02A-FB8B-450C-9995-44D23AB7F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3. CARACTÉRISTIQUES TECHNIQUES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E32B423-A480-4287-A5A1-8F0BE4D419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Vous devez </a:t>
            </a:r>
            <a:r>
              <a:rPr lang="fr-FR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déﬁnir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les caractéristiques techniques de votre document avant de créer la maquette numérique. Ces caractéristiques sont 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Format du papier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(A4, A5, etc.). Le format peut être totalement original, selon vos désirs ou vos besoins. </a:t>
            </a:r>
            <a:r>
              <a:rPr lang="fr-FR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vous faites appel à un imprimeur pour l’impression, vous devez absolument vous mettre d’accord avec ce dernier sur le format à</a:t>
            </a:r>
            <a:r>
              <a:rPr lang="fr-FR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utiliser.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 </a:t>
            </a:r>
            <a:r>
              <a:rPr lang="fr-FR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reliure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(dos carré-collé, broché) et l’</a:t>
            </a:r>
            <a:r>
              <a:rPr lang="fr-FR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inﬂuence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qu’elle aura sur les marges</a:t>
            </a:r>
            <a:r>
              <a:rPr lang="fr-FR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intérieures.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Marges intérieures, extérieures, hautes, </a:t>
            </a:r>
            <a:r>
              <a:rPr lang="fr-FR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basses, </a:t>
            </a:r>
            <a:r>
              <a:rPr lang="fr-FR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fond perdu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(à voir avec</a:t>
            </a:r>
            <a:r>
              <a:rPr lang="fr-FR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l’imprimeur).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53ED93-5EF7-486C-97D8-F74E888E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AA570C-C9EA-4282-8D52-538830BF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15C1DB9-78D3-49A6-9B93-4BB627A8F8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83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C1BA8-77E9-4E34-8E04-7562D64B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travail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EEA02A-FB8B-450C-9995-44D23AB7F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608" y="1155701"/>
            <a:ext cx="8233191" cy="639762"/>
          </a:xfrm>
        </p:spPr>
        <p:txBody>
          <a:bodyPr>
            <a:normAutofit/>
          </a:bodyPr>
          <a:lstStyle/>
          <a:p>
            <a:r>
              <a:rPr lang="fr-FR" dirty="0"/>
              <a:t>3. CARACTÉRISTIQUES TECHNIQUES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E32B423-A480-4287-A5A1-8F0BE4D419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Résolution attendue pour le document </a:t>
            </a:r>
            <a:r>
              <a:rPr lang="fr-FR" sz="2000" b="1" spc="-2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ﬁnal</a:t>
            </a:r>
            <a:r>
              <a:rPr lang="fr-FR" sz="2000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(rappel, 300 dpi est la résolution idéale pour un document lu à bout de</a:t>
            </a:r>
            <a:r>
              <a:rPr lang="fr-FR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bras)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 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papier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(épaisseur, granularité, couleur).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Charte graphique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couleurs </a:t>
            </a:r>
            <a:r>
              <a:rPr lang="fr-FR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déﬁnies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précisément (composantes CMJN), polices de caractères (éviter </a:t>
            </a:r>
            <a:r>
              <a:rPr lang="fr-FR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diversité, une police pour les titres, une pour le texte courant </a:t>
            </a:r>
            <a:r>
              <a:rPr lang="fr-FR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suﬃsent</a:t>
            </a:r>
            <a:r>
              <a:rPr lang="fr-FR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généralement).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969D4D56-5D2B-4DB4-ABFC-89CF8F62D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6614" y="1808163"/>
            <a:ext cx="4041775" cy="3894136"/>
          </a:xfrm>
        </p:spPr>
        <p:txBody>
          <a:bodyPr>
            <a:normAutofit lnSpcReduction="10000"/>
          </a:bodyPr>
          <a:lstStyle/>
          <a:p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Nombre de pages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suivant la méthode </a:t>
            </a:r>
            <a:r>
              <a:rPr lang="fr-FR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d’impression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 le type de reliure vous pourrez avoir des contraintes à</a:t>
            </a:r>
            <a:r>
              <a:rPr lang="fr-FR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respecter.</a:t>
            </a: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53ED93-5EF7-486C-97D8-F74E888E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AA570C-C9EA-4282-8D52-538830BF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15C1DB9-78D3-49A6-9B93-4BB627A8F8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22" name="image14.png">
            <a:extLst>
              <a:ext uri="{FF2B5EF4-FFF2-40B4-BE49-F238E27FC236}">
                <a16:creationId xmlns:a16="http://schemas.microsoft.com/office/drawing/2014/main" id="{2F4A4B37-A84A-4D41-8D65-DCC0F63A89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67" y="3602299"/>
            <a:ext cx="3888432" cy="2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7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BBD80-0680-4E17-A5BF-5FE5C366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Chaîne graphique en logiciels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9C282E-8F6E-482F-8D08-746CD834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DE7A-62CD-49BE-8288-900E60D93C0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17959E9-5227-4775-86E0-3A66E66F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768CAAD-102F-4490-B993-4A5E5099B4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BD29A0-A2B1-4BFD-96BD-8B3660770B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50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2D703-FE02-48EF-A823-840995DB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Composants d’un ordinateur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ACF501-695B-47E4-B069-54D177C79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11867-8A02-4DFF-99B9-91C73F9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2ED5-FF28-4DF8-A8D5-6C2CFD66CE67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24B52-D48E-40E1-86A3-C258629E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9F61027-C565-4494-945D-FA3AFD7B6D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C287D3-390E-4F27-8DFD-5CA9F0BD6F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345"/>
            <a:ext cx="9144000" cy="5681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70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362EC4E3-2A91-4D80-9495-8902A692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" name="Espace réservé du contenu 22">
            <a:extLst>
              <a:ext uri="{FF2B5EF4-FFF2-40B4-BE49-F238E27FC236}">
                <a16:creationId xmlns:a16="http://schemas.microsoft.com/office/drawing/2014/main" id="{9B2942A4-7B26-45DF-A3CE-BAD71987E4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528" y="2105818"/>
            <a:ext cx="2619375" cy="3514725"/>
          </a:xfrm>
          <a:prstGeom prst="rect">
            <a:avLst/>
          </a:prstGeom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EB41E65-961F-4284-B088-0BA995F84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903" y="1600200"/>
            <a:ext cx="5743897" cy="4525963"/>
          </a:xfrm>
        </p:spPr>
        <p:txBody>
          <a:bodyPr anchor="ctr"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Avant d’installer un logiciel sur votre ordinateur, vous devez connaître le système d’exploitation dans les « Informations Système » 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Vous lisez 32 bits ou 64 bits ?</a:t>
            </a:r>
          </a:p>
          <a:p>
            <a:pPr algn="just">
              <a:spcBef>
                <a:spcPts val="635"/>
              </a:spcBef>
              <a:spcAft>
                <a:spcPts val="600"/>
              </a:spcAft>
            </a:pPr>
            <a:r>
              <a:rPr lang="fr-FR" sz="1800" b="1" i="1" dirty="0">
                <a:solidFill>
                  <a:srgbClr val="4495D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Menu démarrer / Paramètres / Système / Informations système</a:t>
            </a:r>
          </a:p>
          <a:p>
            <a:pPr algn="just">
              <a:spcBef>
                <a:spcPts val="635"/>
              </a:spcBef>
              <a:spcAft>
                <a:spcPts val="600"/>
              </a:spcAft>
            </a:pP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termes 32 bits et 64 bits renvoient à la manière dont le processeur d'un ordinateur traite les informations.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9EA93F-AF33-4976-B1EE-C59C8BB0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2A7C-A328-4A6C-AC80-75F27EFF7A46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0BB6FC-C300-4843-A950-75FC204E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B0356-D9ED-47A1-8D29-97C35C9CBB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65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EB2BE1A-3E68-48A8-BF59-6BA9D2A4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essentielles en Infographie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BD564F3-D3BF-42A1-AF8C-FE8DCD267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images matricielles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BC5CC13-96DA-4F91-9A9B-B8B02B8F7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08163"/>
            <a:ext cx="5410944" cy="4429147"/>
          </a:xfrm>
        </p:spPr>
        <p:txBody>
          <a:bodyPr>
            <a:normAutofit/>
          </a:bodyPr>
          <a:lstStyle/>
          <a:p>
            <a:r>
              <a:rPr lang="fr-FR" dirty="0"/>
              <a:t>Compose d’un tableau (matrice) de </a:t>
            </a:r>
            <a:r>
              <a:rPr lang="fr-FR" b="1" u="sng" dirty="0"/>
              <a:t>pixels</a:t>
            </a:r>
            <a:r>
              <a:rPr lang="fr-FR" dirty="0"/>
              <a:t> (contraction de l’anglais Picture élément, élément d’image). </a:t>
            </a:r>
          </a:p>
          <a:p>
            <a:endParaRPr lang="fr-FR" dirty="0"/>
          </a:p>
          <a:p>
            <a:r>
              <a:rPr lang="fr-FR" dirty="0"/>
              <a:t>Toujours rectangulaire. </a:t>
            </a:r>
          </a:p>
          <a:p>
            <a:endParaRPr lang="fr-FR" dirty="0"/>
          </a:p>
          <a:p>
            <a:r>
              <a:rPr lang="fr-FR" dirty="0"/>
              <a:t>Chaque pixel est porteur d’une couleur unique, exprimée généralement dans le modèle RVB (rouge, vert, bleu – les trois couleurs de base sur un support lumineux, l’écran, notamment).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9E371-30AB-4A42-AE06-4F55B5ED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002-2133-4AD2-AC57-33D0DE6FA92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FAC1ED-E197-46B7-A41A-427466CF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BD98400-09F9-48EC-BEBA-A4C4C7D8A1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2" name="image8.jpeg">
            <a:extLst>
              <a:ext uri="{FF2B5EF4-FFF2-40B4-BE49-F238E27FC236}">
                <a16:creationId xmlns:a16="http://schemas.microsoft.com/office/drawing/2014/main" id="{634C27A7-4FAD-4AC3-AA4F-AB578DA7A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011679"/>
            <a:ext cx="3096344" cy="29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EB2BE1A-3E68-48A8-BF59-6BA9D2A4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essentielles en Infographie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BD564F3-D3BF-42A1-AF8C-FE8DCD267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images vectorielles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BC5CC13-96DA-4F91-9A9B-B8B02B8F7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08163"/>
            <a:ext cx="5410944" cy="442914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Ou image en mode trait</a:t>
            </a:r>
          </a:p>
          <a:p>
            <a:endParaRPr lang="fr-FR" dirty="0"/>
          </a:p>
          <a:p>
            <a:r>
              <a:rPr lang="fr-FR" dirty="0"/>
              <a:t>composée d’objets géométriques individuels (segments de droite, polygones, arcs de cercle, etc.) </a:t>
            </a:r>
            <a:r>
              <a:rPr lang="fr-FR" dirty="0" err="1"/>
              <a:t>déﬁnis</a:t>
            </a:r>
            <a:r>
              <a:rPr lang="fr-FR" dirty="0"/>
              <a:t> chacun par divers attributs de forme, de position, de couleur, etc.</a:t>
            </a:r>
          </a:p>
          <a:p>
            <a:endParaRPr lang="fr-FR" dirty="0"/>
          </a:p>
          <a:p>
            <a:r>
              <a:rPr lang="fr-FR" dirty="0"/>
              <a:t>L’élément de base est le chemin, mais on peut décrire et utiliser des objets tels que le rectangle, l’ellipse, l’étoile, le texte.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9E371-30AB-4A42-AE06-4F55B5ED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002-2133-4AD2-AC57-33D0DE6FA92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FAC1ED-E197-46B7-A41A-427466CF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BD98400-09F9-48EC-BEBA-A4C4C7D8A1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3" name="image9.jpeg">
            <a:extLst>
              <a:ext uri="{FF2B5EF4-FFF2-40B4-BE49-F238E27FC236}">
                <a16:creationId xmlns:a16="http://schemas.microsoft.com/office/drawing/2014/main" id="{E8A3D846-89D2-4387-A852-4074C132F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930128" y="2272531"/>
            <a:ext cx="4691096" cy="28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9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EB2BE1A-3E68-48A8-BF59-6BA9D2A4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essentielles en Infographie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BC5CC13-96DA-4F91-9A9B-B8B02B8F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552" y="1143000"/>
            <a:ext cx="7065248" cy="509431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GIMP est un logiciel dédié au traitement des images matricielles. </a:t>
            </a:r>
          </a:p>
          <a:p>
            <a:pPr lvl="1"/>
            <a:r>
              <a:rPr lang="fr-FR" dirty="0"/>
              <a:t>Cela ne l’empêche pas de gérer des aspects vectoriels avec l’outil Chemin. </a:t>
            </a:r>
          </a:p>
          <a:p>
            <a:pPr lvl="1"/>
            <a:r>
              <a:rPr lang="fr-FR" dirty="0"/>
              <a:t>Le texte intégré dans les images est également vectoriel, jusqu'à un certain point. </a:t>
            </a:r>
          </a:p>
          <a:p>
            <a:endParaRPr lang="fr-FR" dirty="0"/>
          </a:p>
          <a:p>
            <a:r>
              <a:rPr lang="fr-FR" dirty="0"/>
              <a:t>Pour le dessin vectoriel on préfèrera INKSCAPE dédié à cet usage. </a:t>
            </a:r>
          </a:p>
          <a:p>
            <a:endParaRPr lang="fr-FR" dirty="0"/>
          </a:p>
          <a:p>
            <a:r>
              <a:rPr lang="fr-FR" dirty="0"/>
              <a:t>L’usage en parallèle de GIMP et </a:t>
            </a:r>
            <a:r>
              <a:rPr lang="fr-FR" dirty="0" err="1"/>
              <a:t>Inkscape</a:t>
            </a:r>
            <a:r>
              <a:rPr lang="fr-FR" dirty="0"/>
              <a:t> est fortement recommandé.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9E371-30AB-4A42-AE06-4F55B5ED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002-2133-4AD2-AC57-33D0DE6FA925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FAC1ED-E197-46B7-A41A-427466CF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BD98400-09F9-48EC-BEBA-A4C4C7D8A1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568B4D7-31B1-4A7A-B345-7615538D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2" y="1015156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337A228-9CE1-4D93-BD39-8737F09F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2482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5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04AFD-AA10-4039-805E-9278C9CB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Dimensions et définition d’une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48CB2-A390-4E22-862C-053D93343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anchor="ctr">
            <a:normAutofit fontScale="85000" lnSpcReduction="20000"/>
          </a:bodyPr>
          <a:lstStyle/>
          <a:p>
            <a:r>
              <a:rPr lang="fr-FR" dirty="0"/>
              <a:t>Le monde de l’image se divise en deux catégories : </a:t>
            </a:r>
          </a:p>
          <a:p>
            <a:pPr lvl="1"/>
            <a:r>
              <a:rPr lang="fr-FR" dirty="0"/>
              <a:t>le numérique (donc un peu virtuel) </a:t>
            </a:r>
          </a:p>
          <a:p>
            <a:pPr lvl="1"/>
            <a:r>
              <a:rPr lang="fr-FR" dirty="0"/>
              <a:t>le physique (donc le réel).</a:t>
            </a:r>
          </a:p>
          <a:p>
            <a:pPr lvl="1"/>
            <a:endParaRPr lang="fr-FR" dirty="0"/>
          </a:p>
          <a:p>
            <a:r>
              <a:rPr lang="fr-FR" dirty="0"/>
              <a:t>Dans le monde numérique, </a:t>
            </a:r>
          </a:p>
          <a:p>
            <a:pPr lvl="1"/>
            <a:r>
              <a:rPr lang="fr-FR" dirty="0"/>
              <a:t>donc images sur un ordinateur, </a:t>
            </a:r>
          </a:p>
          <a:p>
            <a:pPr lvl="1"/>
            <a:r>
              <a:rPr lang="fr-FR" dirty="0"/>
              <a:t>mesurées en pixels (px) uniquement ! </a:t>
            </a:r>
          </a:p>
          <a:p>
            <a:pPr lvl="1"/>
            <a:endParaRPr lang="fr-FR" dirty="0"/>
          </a:p>
          <a:p>
            <a:r>
              <a:rPr lang="fr-FR" dirty="0"/>
              <a:t>Dans le monde réel, </a:t>
            </a:r>
          </a:p>
          <a:p>
            <a:pPr lvl="1"/>
            <a:r>
              <a:rPr lang="fr-FR" dirty="0"/>
              <a:t>Donc imprimée sur une feuille de papier, </a:t>
            </a:r>
          </a:p>
          <a:p>
            <a:pPr lvl="1"/>
            <a:r>
              <a:rPr lang="fr-FR" dirty="0"/>
              <a:t>mesurer les images en millimètres (mm), centimètres (cm), pouces (in, unité anglophone servant de référence). </a:t>
            </a:r>
          </a:p>
          <a:p>
            <a:pPr lvl="2"/>
            <a:r>
              <a:rPr lang="fr-FR" dirty="0"/>
              <a:t>Pour information, un pouce vaut exactement 2,54 cm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7D64A6-BC7C-492A-ABE8-DC3066D2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2A7C-A328-4A6C-AC80-75F27EFF7A46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336A1D-5739-4353-88CD-DC2C7DD9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156ADD-8D9F-4C78-BA15-D2304DD34B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05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04AFD-AA10-4039-805E-9278C9CB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Dimensions et définition d’une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48CB2-A390-4E22-862C-053D93343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anchor="ctr">
            <a:normAutofit/>
          </a:bodyPr>
          <a:lstStyle/>
          <a:p>
            <a:r>
              <a:rPr lang="fr-FR" dirty="0"/>
              <a:t>On appelle « </a:t>
            </a:r>
            <a:r>
              <a:rPr lang="fr-FR" dirty="0" err="1"/>
              <a:t>déﬁnition</a:t>
            </a:r>
            <a:r>
              <a:rPr lang="fr-FR" dirty="0"/>
              <a:t> » :</a:t>
            </a:r>
          </a:p>
          <a:p>
            <a:pPr lvl="1"/>
            <a:r>
              <a:rPr lang="fr-FR" dirty="0"/>
              <a:t>le fait de désigner les dimensions d’une image sous la forme largeur × hauteur. </a:t>
            </a:r>
          </a:p>
          <a:p>
            <a:pPr lvl="1"/>
            <a:r>
              <a:rPr lang="fr-FR" dirty="0"/>
              <a:t>Tous les logiciels de graphisme (libres ou non), savent manipuler les dimensions réelles. </a:t>
            </a:r>
          </a:p>
          <a:p>
            <a:pPr lvl="2"/>
            <a:r>
              <a:rPr lang="fr-FR" dirty="0"/>
              <a:t>Ainsi, l’on peut créer une image de 10cm × 5cm. </a:t>
            </a:r>
          </a:p>
          <a:p>
            <a:pPr lvl="2"/>
            <a:r>
              <a:rPr lang="fr-FR" dirty="0"/>
              <a:t>Mais l’image créée sera tout de même composée de pixels et non de centimètres.</a:t>
            </a:r>
          </a:p>
          <a:p>
            <a:pPr lvl="2"/>
            <a:endParaRPr lang="fr-FR" dirty="0"/>
          </a:p>
          <a:p>
            <a:r>
              <a:rPr lang="fr-FR" dirty="0"/>
              <a:t>Le rapport entre les deux ? La résolution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7D64A6-BC7C-492A-ABE8-DC3066D2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2A7C-A328-4A6C-AC80-75F27EFF7A46}" type="datetime1">
              <a:rPr lang="fr-FR" smtClean="0"/>
              <a:t>29/08/2020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336A1D-5739-4353-88CD-DC2C7DD9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E58-F65F-4F2C-82EE-FAB1AA43B94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156ADD-8D9F-4C78-BA15-D2304DD34B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STD2A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3131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 dossier cape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 dossier capet</Template>
  <TotalTime>2997</TotalTime>
  <Words>1686</Words>
  <Application>Microsoft Office PowerPoint</Application>
  <PresentationFormat>Affichage à l'écran (4:3)</PresentationFormat>
  <Paragraphs>226</Paragraphs>
  <Slides>22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Themes dossier capet</vt:lpstr>
      <vt:lpstr>Image Paintbrush</vt:lpstr>
      <vt:lpstr>Présentation OLN</vt:lpstr>
      <vt:lpstr>Présentation des séquences</vt:lpstr>
      <vt:lpstr>Composants d’un ordinateur</vt:lpstr>
      <vt:lpstr>Présentation PowerPoint</vt:lpstr>
      <vt:lpstr>Notions essentielles en Infographie</vt:lpstr>
      <vt:lpstr>Notions essentielles en Infographie</vt:lpstr>
      <vt:lpstr>Notions essentielles en Infographie</vt:lpstr>
      <vt:lpstr>Dimensions et définition d’une image</vt:lpstr>
      <vt:lpstr>Dimensions et définition d’une image</vt:lpstr>
      <vt:lpstr>La résolution</vt:lpstr>
      <vt:lpstr>Deux modèles colorimétriques</vt:lpstr>
      <vt:lpstr>Deux modèles colorimétriques</vt:lpstr>
      <vt:lpstr>Deux modèles colorimétriques</vt:lpstr>
      <vt:lpstr>Les formats d’images</vt:lpstr>
      <vt:lpstr>Les formats d’images</vt:lpstr>
      <vt:lpstr>Les formats d’images</vt:lpstr>
      <vt:lpstr>Les formats d’images</vt:lpstr>
      <vt:lpstr>Préparation du travail </vt:lpstr>
      <vt:lpstr>Préparation du travail </vt:lpstr>
      <vt:lpstr>Préparation du travail </vt:lpstr>
      <vt:lpstr>Préparation du travail </vt:lpstr>
      <vt:lpstr>Chaîne graphique en logiciels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Dossier pour l’épreuve oral du CAPET STI</dc:title>
  <dc:creator>Gregoire BURNET</dc:creator>
  <cp:lastModifiedBy>gregoire burnet</cp:lastModifiedBy>
  <cp:revision>301</cp:revision>
  <dcterms:created xsi:type="dcterms:W3CDTF">2015-02-27T08:43:40Z</dcterms:created>
  <dcterms:modified xsi:type="dcterms:W3CDTF">2020-08-29T09:20:08Z</dcterms:modified>
</cp:coreProperties>
</file>